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1" r:id="rId4"/>
    <p:sldId id="262" r:id="rId5"/>
    <p:sldId id="274" r:id="rId6"/>
    <p:sldId id="275" r:id="rId7"/>
    <p:sldId id="258" r:id="rId8"/>
    <p:sldId id="272" r:id="rId9"/>
    <p:sldId id="264" r:id="rId10"/>
    <p:sldId id="260" r:id="rId11"/>
    <p:sldId id="265" r:id="rId12"/>
    <p:sldId id="259" r:id="rId13"/>
    <p:sldId id="266" r:id="rId14"/>
    <p:sldId id="267" r:id="rId15"/>
    <p:sldId id="268" r:id="rId16"/>
    <p:sldId id="273" r:id="rId17"/>
    <p:sldId id="269" r:id="rId18"/>
    <p:sldId id="270" r:id="rId19"/>
    <p:sldId id="276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005" autoAdjust="0"/>
  </p:normalViewPr>
  <p:slideViewPr>
    <p:cSldViewPr>
      <p:cViewPr>
        <p:scale>
          <a:sx n="80" d="100"/>
          <a:sy n="80" d="100"/>
        </p:scale>
        <p:origin x="-10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2391468"/>
            <a:ext cx="3409950" cy="46189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Integration of Renewable Energy Sources </a:t>
            </a:r>
            <a:endParaRPr lang="en-GB" dirty="0"/>
          </a:p>
        </p:txBody>
      </p:sp>
      <p:pic>
        <p:nvPicPr>
          <p:cNvPr id="7172" name="Picture 4" descr="E:\Miscellaneous\PP\renewable\Renewable energy - Wikipedia, the free encyclopedia_files\220px-Grand_Coulee_D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43000"/>
            <a:ext cx="4953000" cy="3712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74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Contents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Renewable Energy/Sources</a:t>
            </a:r>
          </a:p>
          <a:p>
            <a:r>
              <a:rPr lang="en-GB" dirty="0" smtClean="0"/>
              <a:t>Smart Grid/Smart Grid Domains</a:t>
            </a:r>
          </a:p>
          <a:p>
            <a:r>
              <a:rPr lang="en-GB" dirty="0" smtClean="0"/>
              <a:t>Global Energy Stats</a:t>
            </a:r>
          </a:p>
          <a:p>
            <a:r>
              <a:rPr lang="en-GB" dirty="0" smtClean="0"/>
              <a:t>Objectives and advantages</a:t>
            </a:r>
          </a:p>
          <a:p>
            <a:r>
              <a:rPr lang="en-GB" dirty="0" smtClean="0"/>
              <a:t>Perspective model of the system</a:t>
            </a:r>
          </a:p>
          <a:p>
            <a:r>
              <a:rPr lang="en-GB" dirty="0" smtClean="0"/>
              <a:t>Comparison of capacity factors</a:t>
            </a:r>
          </a:p>
          <a:p>
            <a:r>
              <a:rPr lang="en-GB" dirty="0" smtClean="0"/>
              <a:t>Introduction and advantages of HVDC over AC transmission</a:t>
            </a:r>
            <a:endParaRPr lang="en-GB" dirty="0"/>
          </a:p>
          <a:p>
            <a:r>
              <a:rPr lang="en-GB" dirty="0" smtClean="0"/>
              <a:t>DC-DC conversion at generating end</a:t>
            </a:r>
          </a:p>
          <a:p>
            <a:r>
              <a:rPr lang="en-GB" dirty="0" smtClean="0"/>
              <a:t>Devices and equipment used</a:t>
            </a:r>
          </a:p>
          <a:p>
            <a:r>
              <a:rPr lang="en-GB" dirty="0" smtClean="0"/>
              <a:t>Communication and Security </a:t>
            </a:r>
          </a:p>
          <a:p>
            <a:r>
              <a:rPr lang="en-GB" dirty="0" smtClean="0"/>
              <a:t>Interoperability of smart grid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7488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Renewable Energy 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From the sources those  replenishes continuously.</a:t>
            </a:r>
          </a:p>
          <a:p>
            <a:r>
              <a:rPr lang="en-GB" dirty="0" smtClean="0"/>
              <a:t>Pollution free. </a:t>
            </a:r>
          </a:p>
          <a:p>
            <a:r>
              <a:rPr lang="en-GB" dirty="0" smtClean="0"/>
              <a:t>Easy access of sources.</a:t>
            </a:r>
          </a:p>
          <a:p>
            <a:r>
              <a:rPr lang="en-GB" dirty="0" smtClean="0"/>
              <a:t>Environment friendly methods to generate electrical energy from these sources.</a:t>
            </a:r>
          </a:p>
          <a:p>
            <a:r>
              <a:rPr lang="en-GB" dirty="0" smtClean="0"/>
              <a:t>Environment friendly disposal after use.</a:t>
            </a:r>
          </a:p>
          <a:p>
            <a:r>
              <a:rPr lang="en-GB" dirty="0" smtClean="0"/>
              <a:t>No harmful bi-product.</a:t>
            </a:r>
          </a:p>
          <a:p>
            <a:r>
              <a:rPr lang="en-GB" dirty="0" smtClean="0"/>
              <a:t>No green house gases.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80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Smart Grid and Smart Grid Domains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GRID: Interconnection of n number of generating stations and substations.</a:t>
            </a:r>
          </a:p>
          <a:p>
            <a:r>
              <a:rPr lang="en-GB" dirty="0" smtClean="0"/>
              <a:t>Introducing the digital controlling and operating techniques.</a:t>
            </a:r>
          </a:p>
          <a:p>
            <a:r>
              <a:rPr lang="en-GB" dirty="0" smtClean="0"/>
              <a:t>Duplex mode of Communication among various utilities of a power system.</a:t>
            </a:r>
          </a:p>
          <a:p>
            <a:r>
              <a:rPr lang="en-GB" dirty="0" smtClean="0"/>
              <a:t>Automation and quick sensing of faults across transmission lines.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121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Smart Grid and Smart Grid Domains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Identify possible communication path in smart grid.</a:t>
            </a:r>
          </a:p>
          <a:p>
            <a:r>
              <a:rPr lang="en-GB" dirty="0" smtClean="0"/>
              <a:t>Consists of seven domains.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 </a:t>
            </a:r>
            <a:r>
              <a:rPr lang="en-GB" dirty="0" smtClean="0"/>
              <a:t>     Customers 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    Markets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    Service providers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    Operations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    Bulk generation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    Transmission </a:t>
            </a:r>
            <a:endParaRPr lang="en-GB" dirty="0"/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    Distribution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93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Smart </a:t>
            </a:r>
            <a:r>
              <a:rPr lang="en-GB" dirty="0"/>
              <a:t>G</a:t>
            </a:r>
            <a:r>
              <a:rPr lang="en-GB" dirty="0" smtClean="0"/>
              <a:t>rid Domain (Conceptual model)</a:t>
            </a:r>
            <a:endParaRPr lang="en-GB" dirty="0"/>
          </a:p>
        </p:txBody>
      </p:sp>
      <p:pic>
        <p:nvPicPr>
          <p:cNvPr id="6146" name="Picture 2" descr="E:\Slide1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17663"/>
            <a:ext cx="6427787" cy="485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62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Efficient use of renewable energy along with conventional energy.</a:t>
            </a:r>
          </a:p>
          <a:p>
            <a:r>
              <a:rPr lang="en-GB" dirty="0" smtClean="0"/>
              <a:t>Increasing energy efficiency.</a:t>
            </a:r>
          </a:p>
          <a:p>
            <a:r>
              <a:rPr lang="en-GB" dirty="0" smtClean="0"/>
              <a:t>Making power grid less prone to dynamic faults (decentralisation of energy sources)</a:t>
            </a:r>
          </a:p>
          <a:p>
            <a:r>
              <a:rPr lang="en-GB" dirty="0" smtClean="0"/>
              <a:t>Increasing power stability and reducing carbon footprint.</a:t>
            </a:r>
          </a:p>
          <a:p>
            <a:r>
              <a:rPr lang="en-GB" dirty="0" smtClean="0"/>
              <a:t>Making operation of power flow more resilient </a:t>
            </a:r>
          </a:p>
          <a:p>
            <a:r>
              <a:rPr lang="en-GB" dirty="0" smtClean="0"/>
              <a:t>Enhancing bulk power generation.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98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Energy Stats</a:t>
            </a:r>
          </a:p>
        </p:txBody>
      </p:sp>
      <p:pic>
        <p:nvPicPr>
          <p:cNvPr id="3075" name="Picture 3" descr="refer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51" y="1647600"/>
            <a:ext cx="7605298" cy="46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36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Global Energy Stats</a:t>
            </a:r>
            <a:endParaRPr lang="en-GB" dirty="0"/>
          </a:p>
        </p:txBody>
      </p:sp>
      <p:pic>
        <p:nvPicPr>
          <p:cNvPr id="2050" name="Picture 2" descr="total-renewable-energy-u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103" y="1219200"/>
            <a:ext cx="6575795" cy="531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29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Energy Stats</a:t>
            </a:r>
          </a:p>
        </p:txBody>
      </p:sp>
      <p:pic>
        <p:nvPicPr>
          <p:cNvPr id="4099" name="Picture 3" descr="growth in wind ener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0628"/>
            <a:ext cx="8211848" cy="4893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65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Comparison of Capacity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According to US Energy Information Administration: </a:t>
            </a:r>
          </a:p>
          <a:p>
            <a:pPr>
              <a:buFont typeface="Wingdings" pitchFamily="2" charset="2"/>
              <a:buChar char="Ø"/>
            </a:pPr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Natural </a:t>
            </a:r>
            <a:r>
              <a:rPr lang="en-GB" dirty="0"/>
              <a:t>Gas Plant–11.4%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Oil–7.8%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Hydroelectric–39.8%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Other renewables (Wind/Solar/Biomass)–33.9%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Coal–63.8%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Nuclear–90.3%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5786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Perspective model of the system</a:t>
            </a:r>
            <a:endParaRPr lang="en-GB" dirty="0"/>
          </a:p>
        </p:txBody>
      </p:sp>
      <p:pic>
        <p:nvPicPr>
          <p:cNvPr id="1026" name="Picture 2" descr="E:\Miscellaneous\PP\renewable\line 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869061" cy="42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96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HVDC Configuration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9454926" cy="519984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Electrical power transmission using direct current.</a:t>
            </a:r>
          </a:p>
          <a:p>
            <a:pPr marL="0" indent="0">
              <a:buNone/>
            </a:pPr>
            <a:r>
              <a:rPr lang="en-GB" dirty="0" smtClean="0"/>
              <a:t>Act as a link between two unsynchronised AC power </a:t>
            </a:r>
          </a:p>
          <a:p>
            <a:pPr marL="0" indent="0">
              <a:buNone/>
            </a:pPr>
            <a:r>
              <a:rPr lang="en-GB" dirty="0" smtClean="0"/>
              <a:t>systems.</a:t>
            </a:r>
          </a:p>
          <a:p>
            <a:pPr marL="0" indent="0">
              <a:buNone/>
            </a:pPr>
            <a:r>
              <a:rPr lang="en-GB" dirty="0" smtClean="0"/>
              <a:t>Possible configuration: 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Monopole</a:t>
            </a:r>
          </a:p>
          <a:p>
            <a:pPr marL="0" indent="0">
              <a:buNone/>
            </a:pPr>
            <a:r>
              <a:rPr lang="en-GB" dirty="0"/>
              <a:t>  </a:t>
            </a:r>
            <a:r>
              <a:rPr lang="en-GB" dirty="0" smtClean="0"/>
              <a:t>             Monopole </a:t>
            </a:r>
            <a:r>
              <a:rPr lang="en-GB" dirty="0"/>
              <a:t>and earth return</a:t>
            </a:r>
          </a:p>
          <a:p>
            <a:pPr marL="0" indent="0">
              <a:buNone/>
            </a:pPr>
            <a:r>
              <a:rPr lang="en-GB" dirty="0" smtClean="0"/>
              <a:t>               Monopole </a:t>
            </a:r>
            <a:r>
              <a:rPr lang="en-GB" dirty="0"/>
              <a:t>and metallic return</a:t>
            </a:r>
          </a:p>
          <a:p>
            <a:pPr marL="0" indent="0">
              <a:buNone/>
            </a:pPr>
            <a:r>
              <a:rPr lang="en-GB" dirty="0" smtClean="0"/>
              <a:t>               Symmetrical monopole</a:t>
            </a:r>
            <a:br>
              <a:rPr lang="en-GB" dirty="0" smtClean="0"/>
            </a:br>
            <a:endParaRPr lang="en-GB" dirty="0"/>
          </a:p>
          <a:p>
            <a:r>
              <a:rPr lang="en-GB" dirty="0" smtClean="0"/>
              <a:t>Bipolar</a:t>
            </a:r>
          </a:p>
          <a:p>
            <a:r>
              <a:rPr lang="en-GB" dirty="0" smtClean="0"/>
              <a:t>Back to back</a:t>
            </a:r>
          </a:p>
          <a:p>
            <a:r>
              <a:rPr lang="en-GB" dirty="0" smtClean="0"/>
              <a:t>Multi-terminal System</a:t>
            </a:r>
          </a:p>
          <a:p>
            <a:r>
              <a:rPr lang="en-GB" dirty="0" smtClean="0"/>
              <a:t>Tri-pole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866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Advantages of HVDC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No requirement of reactive power compensation.</a:t>
            </a:r>
          </a:p>
          <a:p>
            <a:r>
              <a:rPr lang="en-GB" dirty="0" smtClean="0"/>
              <a:t>Lesser ohmic losses.</a:t>
            </a:r>
          </a:p>
          <a:p>
            <a:r>
              <a:rPr lang="en-GB" dirty="0" smtClean="0"/>
              <a:t>Lesser conductor is required for transmission</a:t>
            </a:r>
          </a:p>
          <a:p>
            <a:r>
              <a:rPr lang="en-GB" dirty="0" smtClean="0"/>
              <a:t>There by lesser amount to supporting structures and insulating discs.</a:t>
            </a:r>
          </a:p>
          <a:p>
            <a:r>
              <a:rPr lang="en-GB" dirty="0" smtClean="0"/>
              <a:t>Transmission line become electrically more stable.</a:t>
            </a:r>
          </a:p>
          <a:p>
            <a:r>
              <a:rPr lang="en-GB" dirty="0" smtClean="0"/>
              <a:t>Chances of grid failure decreases as there is no fluctuation in frequency.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353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DC-DC Conversion at Generating End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Wind generators, solar panels and other renewable sources mainly give DC voltage at low level and needed to be step up </a:t>
            </a:r>
            <a:r>
              <a:rPr lang="en-GB" dirty="0" err="1" smtClean="0"/>
              <a:t>up</a:t>
            </a:r>
            <a:r>
              <a:rPr lang="en-GB" dirty="0" smtClean="0"/>
              <a:t> to the level of HVDC.</a:t>
            </a:r>
          </a:p>
          <a:p>
            <a:r>
              <a:rPr lang="en-GB" dirty="0" smtClean="0"/>
              <a:t>Not possible by using transformers.</a:t>
            </a:r>
          </a:p>
          <a:p>
            <a:r>
              <a:rPr lang="en-GB" dirty="0" smtClean="0"/>
              <a:t>Counter solution for DC-DC conversion is </a:t>
            </a:r>
            <a:r>
              <a:rPr lang="en-GB" u="sng" dirty="0" smtClean="0"/>
              <a:t>Boost Converters</a:t>
            </a:r>
            <a:r>
              <a:rPr lang="en-GB" dirty="0" smtClean="0"/>
              <a:t>.</a:t>
            </a:r>
          </a:p>
          <a:p>
            <a:r>
              <a:rPr lang="en-GB" dirty="0" smtClean="0"/>
              <a:t>Relatively costly because uses very high speed power electronics switches.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5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DC-DC Conversion at Generating </a:t>
            </a:r>
            <a:r>
              <a:rPr lang="en-GB" dirty="0" smtClean="0"/>
              <a:t>End</a:t>
            </a:r>
            <a:endParaRPr lang="en-GB" i="1" dirty="0"/>
          </a:p>
        </p:txBody>
      </p:sp>
      <p:pic>
        <p:nvPicPr>
          <p:cNvPr id="5123" name="Picture 3" descr="E:\Miscellaneous\PP\renewable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432" y="1371600"/>
            <a:ext cx="6307137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48464" y="5257800"/>
                <a:ext cx="4191000" cy="1073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/>
                  <a:t>V</a:t>
                </a:r>
                <a:r>
                  <a:rPr lang="en-GB" sz="4400" baseline="-25000" dirty="0" smtClean="0"/>
                  <a:t>out</a:t>
                </a:r>
                <a14:m>
                  <m:oMath xmlns:m="http://schemas.openxmlformats.org/officeDocument/2006/math">
                    <m:r>
                      <a:rPr lang="en-GB" sz="44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𝑉</m:t>
                        </m:r>
                        <m:r>
                          <a:rPr lang="en-GB" sz="4400" b="0" i="1" baseline="-25000" smtClean="0">
                            <a:latin typeface="Cambria Math"/>
                          </a:rPr>
                          <m:t>𝑖𝑛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1−</m:t>
                        </m:r>
                        <m:r>
                          <a:rPr lang="en-GB" sz="4400" b="0" i="1" smtClean="0">
                            <a:latin typeface="Cambria Math"/>
                          </a:rPr>
                          <m:t>𝐷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464" y="5257800"/>
                <a:ext cx="4191000" cy="1073755"/>
              </a:xfrm>
              <a:prstGeom prst="rect">
                <a:avLst/>
              </a:prstGeom>
              <a:blipFill rotWithShape="1">
                <a:blip r:embed="rId3"/>
                <a:stretch>
                  <a:fillRect b="-102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058214" y="4888468"/>
            <a:ext cx="746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 smtClean="0"/>
              <a:t>Voltage is the function of operating time of MOSFET here</a:t>
            </a: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325890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Devices and Equipment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Boost Converter </a:t>
            </a:r>
          </a:p>
          <a:p>
            <a:r>
              <a:rPr lang="en-GB" dirty="0" smtClean="0"/>
              <a:t>FACT Controller(Flexible AC Transmission Controller)</a:t>
            </a:r>
          </a:p>
          <a:p>
            <a:r>
              <a:rPr lang="en-GB" dirty="0" smtClean="0"/>
              <a:t>STATCOM</a:t>
            </a:r>
          </a:p>
          <a:p>
            <a:r>
              <a:rPr lang="en-GB" dirty="0" smtClean="0"/>
              <a:t>SSSC</a:t>
            </a:r>
          </a:p>
          <a:p>
            <a:r>
              <a:rPr lang="en-GB" dirty="0" smtClean="0"/>
              <a:t>UPFC(Unified power flow controller)</a:t>
            </a:r>
          </a:p>
          <a:p>
            <a:r>
              <a:rPr lang="en-GB" dirty="0" smtClean="0"/>
              <a:t>IEEE300 bus system</a:t>
            </a:r>
          </a:p>
          <a:p>
            <a:r>
              <a:rPr lang="en-GB" dirty="0" smtClean="0"/>
              <a:t>Phase shift Transformer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55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Communication and Security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Must be capable for 200MB/s data transfer speed</a:t>
            </a:r>
          </a:p>
          <a:p>
            <a:r>
              <a:rPr lang="en-GB" dirty="0" smtClean="0"/>
              <a:t>Duplex communication mode</a:t>
            </a:r>
          </a:p>
          <a:p>
            <a:r>
              <a:rPr lang="en-GB" dirty="0" smtClean="0"/>
              <a:t>Power Line Carrier Communication(PLCC)</a:t>
            </a:r>
          </a:p>
          <a:p>
            <a:r>
              <a:rPr lang="en-GB" dirty="0" smtClean="0"/>
              <a:t>Wi-Fi (IEEE Standards 802.11)</a:t>
            </a:r>
          </a:p>
          <a:p>
            <a:r>
              <a:rPr lang="en-GB" dirty="0" smtClean="0"/>
              <a:t>Wi-Max(</a:t>
            </a:r>
            <a:r>
              <a:rPr lang="en-GB" dirty="0"/>
              <a:t>IEEE Standards </a:t>
            </a:r>
            <a:r>
              <a:rPr lang="en-GB" dirty="0" smtClean="0"/>
              <a:t>802.16)</a:t>
            </a:r>
          </a:p>
          <a:p>
            <a:r>
              <a:rPr lang="en-GB" dirty="0" smtClean="0"/>
              <a:t>WWAN(</a:t>
            </a:r>
            <a:r>
              <a:rPr lang="en-GB" dirty="0"/>
              <a:t>IEEE Standards </a:t>
            </a:r>
            <a:r>
              <a:rPr lang="en-GB" dirty="0" smtClean="0"/>
              <a:t>802.15)</a:t>
            </a:r>
          </a:p>
          <a:p>
            <a:r>
              <a:rPr lang="en-GB" dirty="0" smtClean="0"/>
              <a:t>Remedial Action Scheme(RAS)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68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Metering and Supervision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In Case of HVDC it is not possible to use CT’s and PT’s directly.</a:t>
            </a:r>
          </a:p>
          <a:p>
            <a:r>
              <a:rPr lang="en-GB" dirty="0" smtClean="0"/>
              <a:t>Three phase full converters are required before CT’s and PT’s.</a:t>
            </a:r>
          </a:p>
          <a:p>
            <a:r>
              <a:rPr lang="en-GB" dirty="0" smtClean="0"/>
              <a:t>Master Relay, Supervision Relay and Trip Relay are to be used accordingly.</a:t>
            </a:r>
          </a:p>
          <a:p>
            <a:r>
              <a:rPr lang="en-GB" dirty="0" smtClean="0"/>
              <a:t>Energy </a:t>
            </a:r>
            <a:r>
              <a:rPr lang="en-GB" dirty="0"/>
              <a:t>M</a:t>
            </a:r>
            <a:r>
              <a:rPr lang="en-GB" dirty="0" smtClean="0"/>
              <a:t>anagement System(EMS) and Distributed Control System(DCS) is to be used in Grid Management.</a:t>
            </a:r>
          </a:p>
          <a:p>
            <a:r>
              <a:rPr lang="en-GB" dirty="0" smtClean="0"/>
              <a:t>Mobile Fleet Voice and Data Dispatcher assists EMS and DCS.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540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Interoperability of Smart Grid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Interfacing with Advanced Metering System(AMI)</a:t>
            </a:r>
          </a:p>
          <a:p>
            <a:r>
              <a:rPr lang="en-GB" dirty="0" smtClean="0"/>
              <a:t>Interfacing with transportation</a:t>
            </a:r>
          </a:p>
          <a:p>
            <a:r>
              <a:rPr lang="en-GB" dirty="0" smtClean="0"/>
              <a:t>Future Extension for interfacing with transportation.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35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4727</TotalTime>
  <Words>591</Words>
  <Application>Microsoft Office PowerPoint</Application>
  <PresentationFormat>On-screen Show (4:3)</PresentationFormat>
  <Paragraphs>119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Solstice</vt:lpstr>
      <vt:lpstr>Integration of Renewable Energy Sources </vt:lpstr>
      <vt:lpstr>Contents </vt:lpstr>
      <vt:lpstr>Renewable Energy Sources</vt:lpstr>
      <vt:lpstr>Smart Grid and Smart Grid Domains</vt:lpstr>
      <vt:lpstr>Smart Grid and Smart Grid Domains</vt:lpstr>
      <vt:lpstr>Smart Grid Domain (Conceptual model)</vt:lpstr>
      <vt:lpstr>Objective</vt:lpstr>
      <vt:lpstr>Global Energy Stats</vt:lpstr>
      <vt:lpstr>Global Energy Stats</vt:lpstr>
      <vt:lpstr>Global Energy Stats</vt:lpstr>
      <vt:lpstr>Comparison of Capacity Factors</vt:lpstr>
      <vt:lpstr>Perspective model of the system</vt:lpstr>
      <vt:lpstr>HVDC Configuration</vt:lpstr>
      <vt:lpstr>Advantages of HVDC</vt:lpstr>
      <vt:lpstr>DC-DC Conversion at Generating End</vt:lpstr>
      <vt:lpstr>DC-DC Conversion at Generating End</vt:lpstr>
      <vt:lpstr>Devices and Equipment</vt:lpstr>
      <vt:lpstr>Communication and Security</vt:lpstr>
      <vt:lpstr>Metering and Supervision</vt:lpstr>
      <vt:lpstr>Interoperability of Smart Grid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Integration of Renewable Energy Sources</dc:title>
  <dc:creator>Sandeep</dc:creator>
  <cp:lastModifiedBy>Crux</cp:lastModifiedBy>
  <cp:revision>35</cp:revision>
  <dcterms:created xsi:type="dcterms:W3CDTF">2006-08-16T00:00:00Z</dcterms:created>
  <dcterms:modified xsi:type="dcterms:W3CDTF">2013-10-17T08:39:10Z</dcterms:modified>
</cp:coreProperties>
</file>